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65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120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1E980-5EF5-42B2-A839-BEB7DBECA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F0F717-5743-4BFA-874B-E3DC359EEB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7BA43-39BC-42DB-9EB1-A0EEB4B5C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D1EA9-5C65-484B-85A2-A21700584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CBA3E-5398-422C-AAC8-E2136C80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414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D461-F7F1-4F47-B06E-3FD2863FF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08906B-D89F-4376-AB98-AF340FEE34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09650-1F2A-4671-AAC2-940C528C9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5488F-D605-4538-A151-19F02B8EF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6CDB3-91A9-4467-8914-735A3E23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86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3FD0AD-FA40-4D04-920C-ADBF7FE801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2A50A7-06C8-4098-BC33-AA7CDFBE3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DDB1D-E6B2-4E56-8802-F9EA7FBDE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9CA97-5FEF-4C7A-853F-330B70397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9DD70-AE1C-41FD-9580-A0A2BF842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2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C3439-E40E-4F50-A736-2C2FEDE3E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A103B-D40C-499A-8F26-029A96AE9E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A1F9D-F131-4704-91FC-6D9B9EDC2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69376-1308-43CC-9A89-0F583FEE4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22723-8CBD-4F35-BBD3-C5D6C5D7D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9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7DE4E-A0B3-44A2-9401-BE82C39D9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6C60E-8519-47BE-9695-0C4C1AA79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1CDC1-CA53-4096-8AFA-5093A37AC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D17F3-BF11-4B3C-9A65-B8B9463A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FD613-9B62-437E-8837-C361D217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97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B6784-C031-412E-93FC-43E1B2FDE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B92C1-3016-4770-A4E5-D536E461FA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A1BE5-8B00-4C70-901D-36CEE3740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E9005-C68A-4670-9BAA-3A94FA168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37470-0A7D-4CB7-8438-299F5A15D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97BAD9-1BC0-48D6-9625-94E068908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14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B66F-272E-45A0-B48B-AC8A7D3F4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CF04F-E152-4C1B-8242-82F7A09A8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E681F-D15A-4E64-A94A-92673BD50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064F56-28BF-4E17-A830-D50491DA82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DFDA3D-8BFD-4BCC-AF04-878101D2F3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35D682-D1AC-44E9-AD57-ED07F09E5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C3DFDD-81F2-4C63-B0EE-5B2461880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7F5618-B3FA-4C0E-A749-F3BB3ED1C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4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3B618-286A-4876-A1D2-8A52DED8D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E49622-DE8C-45F7-8E07-113FDDA3E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5C1BCF-2588-4ACB-8AC3-0C99D0DED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B94A6-9C4B-4818-9963-588ADF564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77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C67860-5D49-4BC5-B528-0152DBA3A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D334A4-9C6A-4CA6-9E5B-A6759C5B4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B28404-C40B-46AA-95A7-9213BAE37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437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36195-9824-407A-9079-5219C6B2C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0748C-637E-4481-A211-7A401C498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E67847-447D-49EA-ADD9-E08CA13AC6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FE2D49-80ED-429C-9E11-6690973C1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6F6D9-272B-4F37-A617-5C5F1DD7D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63FC1-BFFC-478A-920A-4FED76624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30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33FE4-DD8C-48A4-956C-32AF0593F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4B2E0E-E753-4EC0-AC46-6ADBC248BF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5529EA-1D63-4969-B235-E90CB1E49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39C5BC-07DB-442A-B338-047E0851A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0F4CD-202F-4CD8-84D6-BB6A68234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59363-0E9F-470E-8DC8-9AC6E1EB6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30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E4E2F0-D5D8-40E7-89C2-EE5F70A8E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D5042-041D-44B7-85CB-AD5A73A03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A685C-E6CF-4C42-A0FF-5F766A00F5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01557-193F-4A4B-9F14-4BDD90E182F3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00341-9304-4D2B-9E1A-4B25B23FD9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1DEF9-90DA-408A-82FD-F31BE395EE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B07E2-0B9C-4E8D-A5E8-BA73B86E3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29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75AC1-7700-49AA-B7FC-40C563ECC6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COSC 2430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DDD7CA-C413-4FE8-AB8C-520270842A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Lab 10/14/2019</a:t>
            </a:r>
          </a:p>
        </p:txBody>
      </p:sp>
    </p:spTree>
    <p:extLst>
      <p:ext uri="{BB962C8B-B14F-4D97-AF65-F5344CB8AC3E}">
        <p14:creationId xmlns:p14="http://schemas.microsoft.com/office/powerpoint/2010/main" val="4145908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98FE-DBFF-46AE-8FE2-BF32477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Algorithm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AD2DF-29B5-4406-BD99-333E434C7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R-4.22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Show that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+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1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)^5</a:t>
            </a:r>
            <a:r>
              <a:rPr lang="en-US" sz="800" dirty="0">
                <a:solidFill>
                  <a:srgbClr val="000302"/>
                </a:solidFill>
                <a:latin typeface="Times-Roman"/>
              </a:rPr>
              <a:t>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O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n^5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.</a:t>
            </a:r>
          </a:p>
          <a:p>
            <a:endParaRPr lang="en-US" dirty="0">
              <a:solidFill>
                <a:srgbClr val="000302"/>
              </a:solidFill>
              <a:latin typeface="Times-Roman"/>
            </a:endParaRP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We need to find that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+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1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)^5 &lt;= C(n)^5 for every integer n &gt;=n0.</a:t>
            </a:r>
            <a:endParaRPr lang="en-US" dirty="0">
              <a:solidFill>
                <a:srgbClr val="000302"/>
              </a:solidFill>
              <a:latin typeface="Times-Roman"/>
            </a:endParaRP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Since (n+1) &lt;= 2n for n&gt;=1  we have that</a:t>
            </a:r>
          </a:p>
          <a:p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+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1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)^5&lt;= (2n)^5=32n^5 = c(n)^5 for c =32 and n&gt;=n0=1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094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98FE-DBFF-46AE-8FE2-BF32477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Algorithm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AD2DF-29B5-4406-BD99-333E434C7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R-4.23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Show that 2^(n+1)</a:t>
            </a:r>
            <a:r>
              <a:rPr lang="en-US" sz="800" dirty="0">
                <a:solidFill>
                  <a:srgbClr val="000302"/>
                </a:solidFill>
                <a:latin typeface="Times-Roman"/>
              </a:rPr>
              <a:t>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O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2^n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.</a:t>
            </a:r>
          </a:p>
          <a:p>
            <a:endParaRPr lang="en-US" dirty="0">
              <a:solidFill>
                <a:srgbClr val="000302"/>
              </a:solidFill>
              <a:latin typeface="Times-Roman"/>
            </a:endParaRP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We need to find that 2^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+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1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 &lt;= C (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2^n) 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for every integer n &gt;=n0.</a:t>
            </a:r>
          </a:p>
          <a:p>
            <a:r>
              <a:rPr lang="en-US" dirty="0">
                <a:solidFill>
                  <a:srgbClr val="000302"/>
                </a:solidFill>
                <a:latin typeface="CMR10"/>
              </a:rPr>
              <a:t>We set c=2 and n0=1 since 2^(n+1) = 2 * 2^n</a:t>
            </a:r>
          </a:p>
          <a:p>
            <a:endParaRPr lang="en-US" dirty="0">
              <a:solidFill>
                <a:srgbClr val="000302"/>
              </a:solidFill>
              <a:latin typeface="Times-Roman"/>
            </a:endParaRPr>
          </a:p>
          <a:p>
            <a:endParaRPr lang="en-US" dirty="0">
              <a:solidFill>
                <a:srgbClr val="000302"/>
              </a:solidFill>
              <a:latin typeface="Times-Roman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481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98FE-DBFF-46AE-8FE2-BF32477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Algorithm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AD2DF-29B5-4406-BD99-333E434C7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R-4.24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Show that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O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log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.</a:t>
            </a:r>
          </a:p>
          <a:p>
            <a:endParaRPr lang="en-US" dirty="0">
              <a:solidFill>
                <a:srgbClr val="000302"/>
              </a:solidFill>
              <a:latin typeface="Times-Roman"/>
            </a:endParaRP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We need to find that 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&lt;= C 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log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 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for every integer n &gt;=n0.</a:t>
            </a:r>
          </a:p>
          <a:p>
            <a:r>
              <a:rPr lang="en-US" dirty="0">
                <a:solidFill>
                  <a:srgbClr val="000302"/>
                </a:solidFill>
                <a:latin typeface="CMR10"/>
              </a:rPr>
              <a:t>For n=1 , n &gt; c * 1* 0 =0 </a:t>
            </a:r>
          </a:p>
          <a:p>
            <a:r>
              <a:rPr lang="en-US" dirty="0">
                <a:solidFill>
                  <a:srgbClr val="000302"/>
                </a:solidFill>
                <a:latin typeface="CMR10"/>
              </a:rPr>
              <a:t>But for n&gt;=2 , n &lt;=</a:t>
            </a:r>
            <a:r>
              <a:rPr lang="en-US" dirty="0" err="1">
                <a:solidFill>
                  <a:srgbClr val="000302"/>
                </a:solidFill>
                <a:latin typeface="CMR10"/>
              </a:rPr>
              <a:t>nlogn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 .  So,</a:t>
            </a:r>
          </a:p>
          <a:p>
            <a:r>
              <a:rPr lang="en-US" dirty="0">
                <a:solidFill>
                  <a:srgbClr val="000302"/>
                </a:solidFill>
                <a:latin typeface="CMR10"/>
              </a:rPr>
              <a:t>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&lt;= C 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log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for c =1 and n0=2 </a:t>
            </a:r>
          </a:p>
          <a:p>
            <a:endParaRPr lang="en-US" dirty="0">
              <a:solidFill>
                <a:srgbClr val="000302"/>
              </a:solidFill>
              <a:latin typeface="Times-Roman"/>
            </a:endParaRPr>
          </a:p>
          <a:p>
            <a:endParaRPr lang="en-US" dirty="0">
              <a:solidFill>
                <a:srgbClr val="000302"/>
              </a:solidFill>
              <a:latin typeface="Times-Roman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126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98FE-DBFF-46AE-8FE2-BF32477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Algorithm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AD2DF-29B5-4406-BD99-333E434C7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R-4.26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Show that 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log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</a:t>
            </a:r>
            <a:r>
              <a:rPr lang="en-US" dirty="0">
                <a:solidFill>
                  <a:srgbClr val="000302"/>
                </a:solidFill>
                <a:latin typeface="Symbol" panose="05050102010706020507" pitchFamily="18" charset="2"/>
              </a:rPr>
              <a:t>W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.</a:t>
            </a: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We need to find that 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log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 &gt;=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Cn for every integer n &gt;=n0 and c&gt;0 and n0&gt;=1.</a:t>
            </a:r>
            <a:endParaRPr lang="en-US" dirty="0">
              <a:solidFill>
                <a:srgbClr val="000302"/>
              </a:solidFill>
              <a:latin typeface="Times-Roman"/>
            </a:endParaRP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Choosing c=1 and n0=2, shows 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nlogn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 &gt;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cn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 since 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logn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 &gt;&gt; 1 in this range</a:t>
            </a:r>
          </a:p>
          <a:p>
            <a:endParaRPr lang="en-US" dirty="0">
              <a:solidFill>
                <a:srgbClr val="000302"/>
              </a:solidFill>
              <a:latin typeface="Times-Roman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9B5D79-9BDD-4BBD-AA92-1B07498B1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3752378"/>
            <a:ext cx="5886450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2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Algorithm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00DA-DE99-4A56-AC0D-BADA096D3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R-4.27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Show that 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⌈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f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⌉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O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f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))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if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f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a positive nondecreasing function that is always greater than 1.</a:t>
            </a:r>
          </a:p>
          <a:p>
            <a:endParaRPr lang="en-US" dirty="0"/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if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f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a positive nondecreasing function that is always greater than 1,  then 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⌈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f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⌉ &lt;=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f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 +1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63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00DA-DE99-4A56-AC0D-BADA096D3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R-5.2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Explain how to modify the recursive binary search algorithm so that it returns the index of the target in the sequence or 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−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1 (if the target is not found).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802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00DA-DE99-4A56-AC0D-BADA096D3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R-5.2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Explain how to modify the recursive binary search algorithm so that it returns the index of the target in the sequence or 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−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1 (if the target is not found).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3A0893-99E9-4B0D-879B-24D2967DD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952" y="2769026"/>
            <a:ext cx="7244994" cy="3886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380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00DA-DE99-4A56-AC0D-BADA096D3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R-5.3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Draw the recursion trace for the computation of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power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2</a:t>
            </a:r>
            <a:r>
              <a:rPr lang="en-US" dirty="0">
                <a:solidFill>
                  <a:srgbClr val="000302"/>
                </a:solidFill>
                <a:latin typeface="CMMI10"/>
              </a:rPr>
              <a:t>,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5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using the traditional algorithm implemented in Code Fragment 5.8.</a:t>
            </a:r>
          </a:p>
          <a:p>
            <a:pPr marL="0" indent="0">
              <a:buNone/>
            </a:pPr>
            <a:r>
              <a:rPr lang="en-US" dirty="0">
                <a:solidFill>
                  <a:srgbClr val="167CFD"/>
                </a:solidFill>
                <a:latin typeface="Times-Roman"/>
              </a:rPr>
              <a:t>1 </a:t>
            </a:r>
            <a:r>
              <a:rPr lang="en-US" dirty="0">
                <a:solidFill>
                  <a:srgbClr val="167CFD"/>
                </a:solidFill>
                <a:latin typeface="CMSS10"/>
              </a:rPr>
              <a:t>/</a:t>
            </a:r>
            <a:r>
              <a:rPr lang="en-US" dirty="0">
                <a:solidFill>
                  <a:srgbClr val="167CFD"/>
                </a:solidFill>
                <a:latin typeface="SFSS1000"/>
              </a:rPr>
              <a:t>** </a:t>
            </a:r>
            <a:r>
              <a:rPr lang="en-US" dirty="0">
                <a:solidFill>
                  <a:srgbClr val="167CFD"/>
                </a:solidFill>
                <a:latin typeface="CMSS10"/>
              </a:rPr>
              <a:t>Computes the value of x raised to the nth power, for nonnegative integer n. </a:t>
            </a:r>
            <a:r>
              <a:rPr lang="en-US" dirty="0">
                <a:solidFill>
                  <a:srgbClr val="167CFD"/>
                </a:solidFill>
                <a:latin typeface="SFSS1000"/>
              </a:rPr>
              <a:t>*</a:t>
            </a:r>
            <a:r>
              <a:rPr lang="en-US" dirty="0">
                <a:solidFill>
                  <a:srgbClr val="167CFD"/>
                </a:solidFill>
                <a:latin typeface="CMSS10"/>
              </a:rPr>
              <a:t>/</a:t>
            </a:r>
          </a:p>
          <a:p>
            <a:pPr marL="0" indent="0">
              <a:buNone/>
            </a:pPr>
            <a:r>
              <a:rPr lang="en-US" dirty="0">
                <a:solidFill>
                  <a:srgbClr val="167CFD"/>
                </a:solidFill>
                <a:latin typeface="Times-Roman"/>
              </a:rPr>
              <a:t>2 </a:t>
            </a:r>
            <a:r>
              <a:rPr lang="en-US" dirty="0">
                <a:solidFill>
                  <a:srgbClr val="000302"/>
                </a:solidFill>
                <a:latin typeface="CMSSBX10"/>
              </a:rPr>
              <a:t>public static double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power(</a:t>
            </a:r>
            <a:r>
              <a:rPr lang="en-US" dirty="0">
                <a:solidFill>
                  <a:srgbClr val="000302"/>
                </a:solidFill>
                <a:latin typeface="CMSSBX10"/>
              </a:rPr>
              <a:t>double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x, </a:t>
            </a:r>
            <a:r>
              <a:rPr lang="en-US" dirty="0">
                <a:solidFill>
                  <a:srgbClr val="000302"/>
                </a:solidFill>
                <a:latin typeface="CMSSBX10"/>
              </a:rPr>
              <a:t>int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n)</a:t>
            </a:r>
          </a:p>
          <a:p>
            <a:pPr marL="0" indent="0">
              <a:buNone/>
            </a:pPr>
            <a:r>
              <a:rPr lang="en-US" dirty="0">
                <a:solidFill>
                  <a:srgbClr val="167CFD"/>
                </a:solidFill>
                <a:latin typeface="Times-Roman"/>
              </a:rPr>
              <a:t>3 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{ </a:t>
            </a:r>
            <a:r>
              <a:rPr lang="en-US" dirty="0">
                <a:solidFill>
                  <a:srgbClr val="167CFD"/>
                </a:solidFill>
                <a:latin typeface="Times-Roman"/>
              </a:rPr>
              <a:t> </a:t>
            </a:r>
            <a:r>
              <a:rPr lang="en-US" dirty="0">
                <a:solidFill>
                  <a:srgbClr val="000302"/>
                </a:solidFill>
                <a:latin typeface="CMSSBX10"/>
              </a:rPr>
              <a:t>if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(n == 0)</a:t>
            </a:r>
          </a:p>
          <a:p>
            <a:pPr marL="0" indent="0">
              <a:buNone/>
            </a:pPr>
            <a:r>
              <a:rPr lang="en-US" dirty="0">
                <a:solidFill>
                  <a:srgbClr val="167CFD"/>
                </a:solidFill>
                <a:latin typeface="Times-Roman"/>
              </a:rPr>
              <a:t>4 </a:t>
            </a:r>
            <a:r>
              <a:rPr lang="en-US" dirty="0">
                <a:solidFill>
                  <a:srgbClr val="000302"/>
                </a:solidFill>
                <a:latin typeface="CMSSBX10"/>
              </a:rPr>
              <a:t>return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1;</a:t>
            </a:r>
          </a:p>
          <a:p>
            <a:pPr marL="0" indent="0">
              <a:buNone/>
            </a:pPr>
            <a:r>
              <a:rPr lang="en-US" dirty="0">
                <a:solidFill>
                  <a:srgbClr val="167CFD"/>
                </a:solidFill>
                <a:latin typeface="Times-Roman"/>
              </a:rPr>
              <a:t>5 </a:t>
            </a:r>
            <a:r>
              <a:rPr lang="en-US" dirty="0">
                <a:solidFill>
                  <a:srgbClr val="000302"/>
                </a:solidFill>
                <a:latin typeface="CMSSBX10"/>
              </a:rPr>
              <a:t>else</a:t>
            </a:r>
          </a:p>
          <a:p>
            <a:pPr marL="0" indent="0">
              <a:buNone/>
            </a:pPr>
            <a:r>
              <a:rPr lang="en-US" dirty="0">
                <a:solidFill>
                  <a:srgbClr val="167CFD"/>
                </a:solidFill>
                <a:latin typeface="Times-Roman"/>
              </a:rPr>
              <a:t>6 </a:t>
            </a:r>
            <a:r>
              <a:rPr lang="en-US" dirty="0">
                <a:solidFill>
                  <a:srgbClr val="000302"/>
                </a:solidFill>
                <a:latin typeface="CMSSBX10"/>
              </a:rPr>
              <a:t>return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x </a:t>
            </a:r>
            <a:r>
              <a:rPr lang="en-US" dirty="0">
                <a:solidFill>
                  <a:srgbClr val="000302"/>
                </a:solidFill>
                <a:latin typeface="SFSS1000"/>
              </a:rPr>
              <a:t>*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power(x, n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−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1);</a:t>
            </a:r>
          </a:p>
          <a:p>
            <a:pPr marL="0" indent="0">
              <a:buNone/>
            </a:pPr>
            <a:r>
              <a:rPr lang="en-US" dirty="0">
                <a:solidFill>
                  <a:srgbClr val="167CFD"/>
                </a:solidFill>
                <a:latin typeface="Times-Roman"/>
              </a:rPr>
              <a:t>7 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}</a:t>
            </a:r>
            <a:endParaRPr lang="en-US" dirty="0">
              <a:solidFill>
                <a:srgbClr val="000302"/>
              </a:solidFill>
              <a:latin typeface="Times-Roman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0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00DA-DE99-4A56-AC0D-BADA096D3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R-5.3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Draw the recursion trace for the computation of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power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2</a:t>
            </a:r>
            <a:r>
              <a:rPr lang="en-US" dirty="0">
                <a:solidFill>
                  <a:srgbClr val="000302"/>
                </a:solidFill>
                <a:latin typeface="CMMI10"/>
              </a:rPr>
              <a:t>,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5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using the traditional algorithm implemented in Code Fragment 5.8.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795015-C7D9-428A-8719-75736DA1D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344" y="2658140"/>
            <a:ext cx="5209865" cy="419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34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00DA-DE99-4A56-AC0D-BADA096D3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R-5.5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Draw the recursion trace for the execution of </a:t>
            </a:r>
            <a:r>
              <a:rPr lang="en-US" dirty="0" err="1">
                <a:solidFill>
                  <a:srgbClr val="000302"/>
                </a:solidFill>
                <a:latin typeface="CMSS10"/>
              </a:rPr>
              <a:t>reverseArray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(data, 0, 4)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from Code Fragment 5.7, on array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data = 4, 3, 6, 2, 5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B3AB8A-DD73-4151-8A28-E4FED0000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14581"/>
            <a:ext cx="9048417" cy="31633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9EF6E8-DE97-4FA0-B70B-DE367FB71D5E}"/>
              </a:ext>
            </a:extLst>
          </p:cNvPr>
          <p:cNvSpPr/>
          <p:nvPr/>
        </p:nvSpPr>
        <p:spPr>
          <a:xfrm>
            <a:off x="944525" y="6176963"/>
            <a:ext cx="4726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302"/>
                </a:solidFill>
                <a:latin typeface="CMSS10"/>
              </a:rPr>
              <a:t>The first time we call </a:t>
            </a:r>
            <a:r>
              <a:rPr lang="en-US" b="1" dirty="0" err="1">
                <a:solidFill>
                  <a:srgbClr val="FF0000"/>
                </a:solidFill>
                <a:latin typeface="CMSS10"/>
              </a:rPr>
              <a:t>reverseArray</a:t>
            </a:r>
            <a:r>
              <a:rPr lang="en-US" b="1" dirty="0">
                <a:solidFill>
                  <a:srgbClr val="FF0000"/>
                </a:solidFill>
                <a:latin typeface="CMSS10"/>
              </a:rPr>
              <a:t>(data, 0, n</a:t>
            </a:r>
            <a:r>
              <a:rPr lang="en-US" b="1" dirty="0">
                <a:solidFill>
                  <a:srgbClr val="FF0000"/>
                </a:solidFill>
                <a:latin typeface="CMSY10"/>
              </a:rPr>
              <a:t>−</a:t>
            </a:r>
            <a:r>
              <a:rPr lang="en-US" b="1" dirty="0">
                <a:solidFill>
                  <a:srgbClr val="FF0000"/>
                </a:solidFill>
                <a:latin typeface="CMSS10"/>
              </a:rPr>
              <a:t>1)</a:t>
            </a:r>
            <a:r>
              <a:rPr lang="en-US" b="1" dirty="0">
                <a:solidFill>
                  <a:srgbClr val="FF0000"/>
                </a:solidFill>
                <a:latin typeface="Times-Roman"/>
              </a:rPr>
              <a:t>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040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7C4D9-C31C-4CC5-AB6D-C13BC2D32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63B76-D67B-420E-8C34-D3FAE82F0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Goodrich, M. T., </a:t>
            </a:r>
            <a:r>
              <a:rPr lang="en-US" dirty="0" err="1"/>
              <a:t>Tamassia</a:t>
            </a:r>
            <a:r>
              <a:rPr lang="en-US" dirty="0"/>
              <a:t>, R., Goldwasser, M. H. </a:t>
            </a:r>
            <a:r>
              <a:rPr lang="en-US" b="1" dirty="0"/>
              <a:t>Data Structures and Algorithms in Java</a:t>
            </a:r>
            <a:r>
              <a:rPr lang="en-US" dirty="0"/>
              <a:t>. Wiley, 6th edition, 2016</a:t>
            </a:r>
          </a:p>
        </p:txBody>
      </p:sp>
    </p:spTree>
    <p:extLst>
      <p:ext uri="{BB962C8B-B14F-4D97-AF65-F5344CB8AC3E}">
        <p14:creationId xmlns:p14="http://schemas.microsoft.com/office/powerpoint/2010/main" val="31412476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00DA-DE99-4A56-AC0D-BADA096D3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R-5.5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Draw the recursion trace for the execution of </a:t>
            </a:r>
            <a:r>
              <a:rPr lang="en-US" dirty="0" err="1">
                <a:solidFill>
                  <a:srgbClr val="000302"/>
                </a:solidFill>
                <a:latin typeface="CMSS10"/>
              </a:rPr>
              <a:t>reverseArray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(data, 0, 4)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from Code Fragment 5.7, on array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data = 4, 3, 6, 2, 5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E21F53-871F-4ACE-A574-E23B4F538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166" y="3244086"/>
            <a:ext cx="3854610" cy="306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897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F87670-FF90-4B74-92C3-2C0F3FE7CA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40298"/>
            <a:ext cx="10016922" cy="1006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53AD68-F980-4727-92F0-FE11A0BE8B8C}"/>
              </a:ext>
            </a:extLst>
          </p:cNvPr>
          <p:cNvSpPr txBox="1"/>
          <p:nvPr/>
        </p:nvSpPr>
        <p:spPr>
          <a:xfrm>
            <a:off x="1105786" y="2955851"/>
            <a:ext cx="414023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recursion formula: H(n) = H(n-1) + 1/n</a:t>
            </a:r>
          </a:p>
          <a:p>
            <a:endParaRPr lang="en-US" dirty="0"/>
          </a:p>
          <a:p>
            <a:r>
              <a:rPr lang="en-US" dirty="0"/>
              <a:t>Double </a:t>
            </a:r>
            <a:r>
              <a:rPr lang="en-US" dirty="0" err="1"/>
              <a:t>Harmonic_num</a:t>
            </a:r>
            <a:r>
              <a:rPr lang="en-US" dirty="0"/>
              <a:t>(int n)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If (n==1)</a:t>
            </a:r>
          </a:p>
          <a:p>
            <a:r>
              <a:rPr lang="en-US" dirty="0"/>
              <a:t>Return 1;</a:t>
            </a:r>
          </a:p>
          <a:p>
            <a:r>
              <a:rPr lang="en-US" dirty="0"/>
              <a:t>Return </a:t>
            </a:r>
            <a:r>
              <a:rPr lang="en-US" dirty="0" err="1"/>
              <a:t>Harmonic_num</a:t>
            </a:r>
            <a:r>
              <a:rPr lang="en-US" dirty="0"/>
              <a:t>(n-1) + 1/n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562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D9E4CB-6653-4824-8336-1C0C88ACE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R-5.8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Describe a recursive algorithm for converting a string of digits into the integer it represents. For example, </a:t>
            </a:r>
            <a:r>
              <a:rPr lang="en-US" dirty="0">
                <a:solidFill>
                  <a:srgbClr val="000302"/>
                </a:solidFill>
                <a:latin typeface="SFTT1000"/>
              </a:rPr>
              <a:t>'</a:t>
            </a:r>
            <a:r>
              <a:rPr lang="en-US" dirty="0">
                <a:solidFill>
                  <a:srgbClr val="000302"/>
                </a:solidFill>
                <a:latin typeface="CMTT10"/>
              </a:rPr>
              <a:t>13531</a:t>
            </a:r>
            <a:r>
              <a:rPr lang="en-US" dirty="0">
                <a:solidFill>
                  <a:srgbClr val="000302"/>
                </a:solidFill>
                <a:latin typeface="SFTT1000"/>
              </a:rPr>
              <a:t>'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represents the integer 13</a:t>
            </a:r>
            <a:r>
              <a:rPr lang="en-US" dirty="0">
                <a:solidFill>
                  <a:srgbClr val="000302"/>
                </a:solidFill>
                <a:latin typeface="CMMI10"/>
              </a:rPr>
              <a:t>,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531.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7D9BEB-142C-430C-BBDC-F45819C86D40}"/>
              </a:ext>
            </a:extLst>
          </p:cNvPr>
          <p:cNvSpPr txBox="1"/>
          <p:nvPr/>
        </p:nvSpPr>
        <p:spPr>
          <a:xfrm>
            <a:off x="1063256" y="3429000"/>
            <a:ext cx="348012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Let s’ = </a:t>
            </a:r>
            <a:r>
              <a:rPr lang="en-US" dirty="0" err="1"/>
              <a:t>sd</a:t>
            </a:r>
            <a:r>
              <a:rPr lang="en-US" dirty="0"/>
              <a:t> for digit d. We have that </a:t>
            </a:r>
          </a:p>
          <a:p>
            <a:r>
              <a:rPr lang="en-US" dirty="0"/>
              <a:t>Value(s’) = d+ 10 * Value(s) </a:t>
            </a:r>
          </a:p>
          <a:p>
            <a:r>
              <a:rPr lang="en-US" dirty="0"/>
              <a:t> //n: size of string</a:t>
            </a:r>
          </a:p>
          <a:p>
            <a:r>
              <a:rPr lang="en-US" dirty="0"/>
              <a:t>Int Convert(string s, int n)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if (n==1)</a:t>
            </a:r>
          </a:p>
          <a:p>
            <a:r>
              <a:rPr lang="en-US" dirty="0"/>
              <a:t> return </a:t>
            </a:r>
            <a:r>
              <a:rPr lang="en-US" dirty="0" err="1"/>
              <a:t>Integer.parseInt</a:t>
            </a:r>
            <a:r>
              <a:rPr lang="en-US" dirty="0"/>
              <a:t>(s);</a:t>
            </a:r>
          </a:p>
          <a:p>
            <a:r>
              <a:rPr lang="en-US" dirty="0"/>
              <a:t> else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d = </a:t>
            </a:r>
            <a:r>
              <a:rPr lang="en-US" dirty="0" err="1"/>
              <a:t>Integer.parseInt</a:t>
            </a:r>
            <a:r>
              <a:rPr lang="en-US" dirty="0"/>
              <a:t>(s[n-1] );</a:t>
            </a:r>
          </a:p>
          <a:p>
            <a:r>
              <a:rPr lang="en-US" dirty="0"/>
              <a:t> return  d + 10*convert(s,n-1)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53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D9E4CB-6653-4824-8336-1C0C88ACE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C-5.20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Write a short recursive Java method that rearranges an array of integer values so that all the even values appear before all the odd values.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518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79B6-DF13-42D6-BB92-7A74E388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5: Recursion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33D098-5C11-46B4-9D5B-9BB962BC5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36464"/>
            <a:ext cx="8158779" cy="49347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A757ED-0FB3-4AF3-9625-6D8592FC2687}"/>
              </a:ext>
            </a:extLst>
          </p:cNvPr>
          <p:cNvSpPr txBox="1"/>
          <p:nvPr/>
        </p:nvSpPr>
        <p:spPr>
          <a:xfrm>
            <a:off x="9201874" y="1736464"/>
            <a:ext cx="29901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&amp; : Bitwise AND</a:t>
            </a:r>
          </a:p>
          <a:p>
            <a:r>
              <a:rPr lang="en-US" dirty="0"/>
              <a:t>	5= 0101</a:t>
            </a:r>
          </a:p>
          <a:p>
            <a:r>
              <a:rPr lang="en-US" dirty="0"/>
              <a:t>	1= 0001</a:t>
            </a:r>
          </a:p>
          <a:p>
            <a:r>
              <a:rPr lang="en-US" dirty="0"/>
              <a:t>5 &amp; 1 =           0001 =&gt; 5 is odd</a:t>
            </a:r>
          </a:p>
          <a:p>
            <a:endParaRPr lang="en-US" dirty="0"/>
          </a:p>
          <a:p>
            <a:r>
              <a:rPr lang="en-US" dirty="0"/>
              <a:t>	4= 0100</a:t>
            </a:r>
          </a:p>
          <a:p>
            <a:r>
              <a:rPr lang="en-US" dirty="0"/>
              <a:t>	1= 0001</a:t>
            </a:r>
          </a:p>
          <a:p>
            <a:r>
              <a:rPr lang="en-US" dirty="0"/>
              <a:t>4 &amp; 1 =          0000 =&gt; 4 is even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438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7C4D9-C31C-4CC5-AB6D-C13BC2D32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63B76-D67B-420E-8C34-D3FAE82F0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R-3.9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Give an implementation of the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size( )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method for the </a:t>
            </a:r>
            <a:r>
              <a:rPr lang="en-US" dirty="0" err="1">
                <a:solidFill>
                  <a:srgbClr val="000302"/>
                </a:solidFill>
                <a:latin typeface="CMSS10"/>
              </a:rPr>
              <a:t>SingularlyLinkedList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class, assuming that we did not maintain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size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as an instance variable.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Public int size(){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Int count = 0; 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Node&lt;E&gt; walk =head;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While(walk!= null){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Count++;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Walk = 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walk.getNext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();}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Return count;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302"/>
              </a:solidFill>
              <a:latin typeface="Times-Roman"/>
            </a:endParaRPr>
          </a:p>
        </p:txBody>
      </p:sp>
    </p:spTree>
    <p:extLst>
      <p:ext uri="{BB962C8B-B14F-4D97-AF65-F5344CB8AC3E}">
        <p14:creationId xmlns:p14="http://schemas.microsoft.com/office/powerpoint/2010/main" val="2353750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7C4D9-C31C-4CC5-AB6D-C13BC2D32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63B76-D67B-420E-8C34-D3FAE82F0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R-3.10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Give an implementation of the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size( )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method for the </a:t>
            </a:r>
            <a:r>
              <a:rPr lang="en-US" dirty="0" err="1">
                <a:solidFill>
                  <a:srgbClr val="000302"/>
                </a:solidFill>
                <a:latin typeface="CMSS10"/>
              </a:rPr>
              <a:t>CircularlyLinkedList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class, assuming that we did not maintain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size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as an instance variable.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Public int size(){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If (tail==null) return 0;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Node&lt;E&gt; walk = 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tail.next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Int count = 1; 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While(walk!= tail){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Count++;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Walk = 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walk.getNext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();}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Return count;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04389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98FE-DBFF-46AE-8FE2-BF32477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AD2DF-29B5-4406-BD99-333E434C7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R-3.11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Give an implementation of the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size( )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method for the </a:t>
            </a:r>
            <a:r>
              <a:rPr lang="en-US" dirty="0" err="1">
                <a:solidFill>
                  <a:srgbClr val="000302"/>
                </a:solidFill>
                <a:latin typeface="CMSS10"/>
              </a:rPr>
              <a:t>DoublyLinkedList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class, assuming that we did not maintain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size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as an instance variable.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Public int size(){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Int count = 0; 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Node&lt;E&gt; walk =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header.next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While(walk!= 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tailer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){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Count++;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Walk = 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walk.getNext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();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}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Return count;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6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98FE-DBFF-46AE-8FE2-BF32477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Algorithm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AD2DF-29B5-4406-BD99-333E434C7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R-4.1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Graph the functions 8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4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log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2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sz="800" dirty="0">
                <a:solidFill>
                  <a:srgbClr val="000302"/>
                </a:solidFill>
                <a:latin typeface="Times-Roman"/>
              </a:rPr>
              <a:t>2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sz="800" dirty="0">
                <a:solidFill>
                  <a:srgbClr val="000302"/>
                </a:solidFill>
                <a:latin typeface="Times-Roman"/>
              </a:rPr>
              <a:t>3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and 2</a:t>
            </a:r>
            <a:r>
              <a:rPr lang="en-US" sz="800" i="1" dirty="0">
                <a:solidFill>
                  <a:srgbClr val="000302"/>
                </a:solidFill>
                <a:latin typeface="Times-Italic"/>
              </a:rPr>
              <a:t>n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using a logarithmic scale for the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x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- and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y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-axes; that is, if the function value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f 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(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CMR10"/>
              </a:rPr>
              <a:t>)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y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plot this as a point with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x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-coordinate at </a:t>
            </a:r>
            <a:r>
              <a:rPr lang="en-US" dirty="0" err="1">
                <a:solidFill>
                  <a:srgbClr val="000302"/>
                </a:solidFill>
                <a:latin typeface="Times-Roman"/>
              </a:rPr>
              <a:t>log</a:t>
            </a:r>
            <a:r>
              <a:rPr lang="en-US" i="1" dirty="0" err="1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and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y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-coordinate at log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y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.</a:t>
            </a:r>
          </a:p>
          <a:p>
            <a:endParaRPr lang="en-US" dirty="0">
              <a:solidFill>
                <a:srgbClr val="000302"/>
              </a:solidFill>
              <a:latin typeface="Times-Roman"/>
            </a:endParaRPr>
          </a:p>
          <a:p>
            <a:pPr lvl="1"/>
            <a:r>
              <a:rPr lang="en-US" dirty="0">
                <a:solidFill>
                  <a:srgbClr val="000302"/>
                </a:solidFill>
                <a:latin typeface="Times-Roman"/>
              </a:rPr>
              <a:t>Use powers of 2 as input value for 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995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98FE-DBFF-46AE-8FE2-BF32477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Algorithm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AD2DF-29B5-4406-BD99-333E434C7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R-4.2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The number of operations executed by algorithms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A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and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B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8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log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and 2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n^2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respectively. Determine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sz="800" dirty="0">
                <a:solidFill>
                  <a:srgbClr val="000302"/>
                </a:solidFill>
                <a:latin typeface="Times-Roman"/>
              </a:rPr>
              <a:t>0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such that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A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is better than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B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for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 </a:t>
            </a:r>
            <a:r>
              <a:rPr lang="en-US" dirty="0">
                <a:solidFill>
                  <a:srgbClr val="000302"/>
                </a:solidFill>
                <a:latin typeface="CMSY10"/>
              </a:rPr>
              <a:t>≥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sz="800" dirty="0">
                <a:solidFill>
                  <a:srgbClr val="000302"/>
                </a:solidFill>
                <a:latin typeface="Times-Roman"/>
              </a:rPr>
              <a:t>0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000302"/>
              </a:solidFill>
              <a:latin typeface="Times-Roman"/>
            </a:endParaRP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Set the two equations equal and simplify it: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8nlogn = 2n^2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4 log n = n  =&gt; n=2^4 = 16  =&gt; cross-over occurs at n=16 . So for n&gt;= 16 , 8nlogn is </a:t>
            </a:r>
            <a:r>
              <a:rPr lang="en-US" b="1" dirty="0">
                <a:solidFill>
                  <a:srgbClr val="000302"/>
                </a:solidFill>
                <a:latin typeface="Times-Roman"/>
              </a:rPr>
              <a:t>better than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 2n^2.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302"/>
                </a:solidFill>
                <a:latin typeface="Times-Roman"/>
              </a:rPr>
              <a:t>What does better than mean here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49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98FE-DBFF-46AE-8FE2-BF32477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Algorithm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AD2DF-29B5-4406-BD99-333E434C7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R-4.9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Give a big-Oh characterization, in terms of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of the running time of the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example1</a:t>
            </a: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method shown in Code Fragment 4.12.</a:t>
            </a:r>
          </a:p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R-4.10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Give a big-Oh characterization, in terms of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of the running time of the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example2</a:t>
            </a: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method shown in Code Fragment 4.12.</a:t>
            </a:r>
          </a:p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R-4.11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Give a big-Oh characterization, in terms of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of the running time of the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example3</a:t>
            </a: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method shown in Code Fragment 4.12.</a:t>
            </a:r>
          </a:p>
          <a:p>
            <a:r>
              <a:rPr lang="en-US" dirty="0">
                <a:solidFill>
                  <a:srgbClr val="167CFD"/>
                </a:solidFill>
                <a:latin typeface="Times-Roman"/>
              </a:rPr>
              <a:t>R-4.12 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Give a big-Oh characterization, in terms of </a:t>
            </a:r>
            <a:r>
              <a:rPr lang="en-US" i="1" dirty="0">
                <a:solidFill>
                  <a:srgbClr val="000302"/>
                </a:solidFill>
                <a:latin typeface="Times-Italic"/>
              </a:rPr>
              <a:t>n</a:t>
            </a:r>
            <a:r>
              <a:rPr lang="en-US" dirty="0">
                <a:solidFill>
                  <a:srgbClr val="000302"/>
                </a:solidFill>
                <a:latin typeface="Times-Roman"/>
              </a:rPr>
              <a:t>, of the running time of the </a:t>
            </a:r>
            <a:r>
              <a:rPr lang="en-US" dirty="0">
                <a:solidFill>
                  <a:srgbClr val="000302"/>
                </a:solidFill>
                <a:latin typeface="CMSS10"/>
              </a:rPr>
              <a:t>example4</a:t>
            </a:r>
          </a:p>
          <a:p>
            <a:r>
              <a:rPr lang="en-US" dirty="0">
                <a:solidFill>
                  <a:srgbClr val="000302"/>
                </a:solidFill>
                <a:latin typeface="Times-Roman"/>
              </a:rPr>
              <a:t>method shown in Code Fragment 4.12.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198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98FE-DBFF-46AE-8FE2-BF324774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Algorithm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B1E538-4481-4DDA-B684-8AD1F8BD3A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2556" y="1563366"/>
            <a:ext cx="5231474" cy="523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84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811</TotalTime>
  <Words>1341</Words>
  <Application>Microsoft Office PowerPoint</Application>
  <PresentationFormat>Widescreen</PresentationFormat>
  <Paragraphs>139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9" baseType="lpstr">
      <vt:lpstr>Arial</vt:lpstr>
      <vt:lpstr>Calibri</vt:lpstr>
      <vt:lpstr>Calibri Light</vt:lpstr>
      <vt:lpstr>CMMI10</vt:lpstr>
      <vt:lpstr>CMR10</vt:lpstr>
      <vt:lpstr>CMSS10</vt:lpstr>
      <vt:lpstr>CMSSBX10</vt:lpstr>
      <vt:lpstr>CMSY10</vt:lpstr>
      <vt:lpstr>CMTT10</vt:lpstr>
      <vt:lpstr>SFSS1000</vt:lpstr>
      <vt:lpstr>SFTT1000</vt:lpstr>
      <vt:lpstr>Symbol</vt:lpstr>
      <vt:lpstr>Times-Italic</vt:lpstr>
      <vt:lpstr>Times-Roman</vt:lpstr>
      <vt:lpstr>Office Theme</vt:lpstr>
      <vt:lpstr>COSC 2430</vt:lpstr>
      <vt:lpstr>Book Exercise</vt:lpstr>
      <vt:lpstr>Chapter 3</vt:lpstr>
      <vt:lpstr>Chapter 3</vt:lpstr>
      <vt:lpstr>Chapter 3</vt:lpstr>
      <vt:lpstr>Chapter 4: Algorithm Analysis</vt:lpstr>
      <vt:lpstr>Chapter 4: Algorithm Analysis</vt:lpstr>
      <vt:lpstr>Chapter 4: Algorithm Analysis</vt:lpstr>
      <vt:lpstr>Chapter 4: Algorithm Analysis</vt:lpstr>
      <vt:lpstr>Chapter 4: Algorithm Analysis</vt:lpstr>
      <vt:lpstr>Chapter 4: Algorithm Analysis</vt:lpstr>
      <vt:lpstr>Chapter 4: Algorithm Analysis</vt:lpstr>
      <vt:lpstr>Chapter 4: Algorithm Analysis</vt:lpstr>
      <vt:lpstr>Chapter 4: Algorithm Analysis</vt:lpstr>
      <vt:lpstr>Chapter 5: Recursion</vt:lpstr>
      <vt:lpstr>Chapter 5: Recursion</vt:lpstr>
      <vt:lpstr>Chapter 5: Recursion</vt:lpstr>
      <vt:lpstr>Chapter 5: Recursion</vt:lpstr>
      <vt:lpstr>Chapter 5: Recursion</vt:lpstr>
      <vt:lpstr>Chapter 5: Recursion</vt:lpstr>
      <vt:lpstr>Chapter 5: Recursion</vt:lpstr>
      <vt:lpstr>Chapter 5: Recursion</vt:lpstr>
      <vt:lpstr>Chapter 5: Recursion</vt:lpstr>
      <vt:lpstr>Chapter 5: Recursion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COSC 2430</dc:title>
  <dc:creator>mj hosseinia</dc:creator>
  <cp:lastModifiedBy>mj hosseinia</cp:lastModifiedBy>
  <cp:revision>95</cp:revision>
  <dcterms:created xsi:type="dcterms:W3CDTF">2019-09-09T19:34:26Z</dcterms:created>
  <dcterms:modified xsi:type="dcterms:W3CDTF">2019-10-14T19:41:58Z</dcterms:modified>
</cp:coreProperties>
</file>

<file path=docProps/thumbnail.jpeg>
</file>